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74" r:id="rId2"/>
    <p:sldId id="310" r:id="rId3"/>
    <p:sldId id="264" r:id="rId4"/>
    <p:sldId id="261" r:id="rId5"/>
    <p:sldId id="262" r:id="rId6"/>
    <p:sldId id="319" r:id="rId7"/>
    <p:sldId id="320" r:id="rId8"/>
    <p:sldId id="311" r:id="rId9"/>
    <p:sldId id="321" r:id="rId10"/>
    <p:sldId id="324" r:id="rId11"/>
    <p:sldId id="325" r:id="rId12"/>
    <p:sldId id="32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BC"/>
    <a:srgbClr val="FFCC99"/>
    <a:srgbClr val="FF9966"/>
    <a:srgbClr val="FFFF00"/>
    <a:srgbClr val="00FF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25" autoAdjust="0"/>
    <p:restoredTop sz="94624" autoAdjust="0"/>
  </p:normalViewPr>
  <p:slideViewPr>
    <p:cSldViewPr>
      <p:cViewPr varScale="1">
        <p:scale>
          <a:sx n="106" d="100"/>
          <a:sy n="106" d="100"/>
        </p:scale>
        <p:origin x="1728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14" y="1584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2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7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0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2E61C-B506-44B2-A253-CB0B20C56E0B}" type="datetimeFigureOut">
              <a:rPr lang="ru-RU" smtClean="0"/>
              <a:pPr/>
              <a:t>13.04.2020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B6192-9182-4CD9-924B-10CDE67FA02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0119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B6192-9182-4CD9-924B-10CDE67FA02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7308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EDD12CB-1A61-489D-A922-0AAD005C8B1F}" type="datetimeFigureOut">
              <a:rPr lang="en-US" smtClean="0"/>
              <a:pPr>
                <a:defRPr/>
              </a:pPr>
              <a:t>4/13/2020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>
              <a:defRPr/>
            </a:pPr>
            <a:fld id="{0F8C4F4A-4BBE-4E43-B352-0EC1A8C23A1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8.bin"/><Relationship Id="rId3" Type="http://schemas.openxmlformats.org/officeDocument/2006/relationships/oleObject" Target="../embeddings/oleObject36.bin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7.bin"/><Relationship Id="rId5" Type="http://schemas.openxmlformats.org/officeDocument/2006/relationships/image" Target="../media/image18.png"/><Relationship Id="rId4" Type="http://schemas.openxmlformats.org/officeDocument/2006/relationships/image" Target="../media/image20.wmf"/><Relationship Id="rId9" Type="http://schemas.openxmlformats.org/officeDocument/2006/relationships/image" Target="../media/image26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3" Type="http://schemas.openxmlformats.org/officeDocument/2006/relationships/oleObject" Target="../embeddings/oleObject39.bin"/><Relationship Id="rId7" Type="http://schemas.openxmlformats.org/officeDocument/2006/relationships/image" Target="../media/image2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0.bin"/><Relationship Id="rId5" Type="http://schemas.openxmlformats.org/officeDocument/2006/relationships/image" Target="../media/image18.png"/><Relationship Id="rId4" Type="http://schemas.openxmlformats.org/officeDocument/2006/relationships/image" Target="../media/image20.wmf"/><Relationship Id="rId9" Type="http://schemas.openxmlformats.org/officeDocument/2006/relationships/image" Target="../media/image26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2.bin"/><Relationship Id="rId7" Type="http://schemas.openxmlformats.org/officeDocument/2006/relationships/image" Target="../media/image1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43.bin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13" Type="http://schemas.openxmlformats.org/officeDocument/2006/relationships/image" Target="../media/image13.wmf"/><Relationship Id="rId18" Type="http://schemas.openxmlformats.org/officeDocument/2006/relationships/image" Target="../media/image15.wmf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16.wmf"/><Relationship Id="rId7" Type="http://schemas.openxmlformats.org/officeDocument/2006/relationships/image" Target="../media/image10.wmf"/><Relationship Id="rId12" Type="http://schemas.openxmlformats.org/officeDocument/2006/relationships/oleObject" Target="../embeddings/oleObject11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3.xml"/><Relationship Id="rId16" Type="http://schemas.openxmlformats.org/officeDocument/2006/relationships/oleObject" Target="../embeddings/oleObject13.bin"/><Relationship Id="rId20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8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5" Type="http://schemas.openxmlformats.org/officeDocument/2006/relationships/image" Target="../media/image14.wmf"/><Relationship Id="rId10" Type="http://schemas.openxmlformats.org/officeDocument/2006/relationships/oleObject" Target="../embeddings/oleObject10.bin"/><Relationship Id="rId19" Type="http://schemas.openxmlformats.org/officeDocument/2006/relationships/oleObject" Target="../embeddings/oleObject15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1.wmf"/><Relationship Id="rId14" Type="http://schemas.openxmlformats.org/officeDocument/2006/relationships/oleObject" Target="../embeddings/oleObject12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image" Target="../media/image18.png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5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30.bin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1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9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image" Target="../media/image18.png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35.bin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3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ctrTitle"/>
          </p:nvPr>
        </p:nvSpPr>
        <p:spPr>
          <a:xfrm>
            <a:off x="533400" y="4876800"/>
            <a:ext cx="7772400" cy="1470025"/>
          </a:xfrm>
        </p:spPr>
        <p:txBody>
          <a:bodyPr/>
          <a:lstStyle/>
          <a:p>
            <a:endParaRPr lang="ru-RU" sz="2800" dirty="0" smtClean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8200" y="2209800"/>
            <a:ext cx="6400800" cy="1752600"/>
          </a:xfrm>
        </p:spPr>
        <p:txBody>
          <a:bodyPr/>
          <a:lstStyle/>
          <a:p>
            <a:pPr>
              <a:defRPr/>
            </a:pPr>
            <a:r>
              <a:rPr lang="ru-RU" sz="5400" b="1" i="1" dirty="0" smtClean="0">
                <a:solidFill>
                  <a:schemeClr val="accent4">
                    <a:lumMod val="75000"/>
                  </a:schemeClr>
                </a:solidFill>
              </a:rPr>
              <a:t>Перпендикулярные прямые</a:t>
            </a:r>
            <a:endParaRPr lang="ru-RU" sz="54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" name="Рисунок 4" descr="school10-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29400" y="150115"/>
            <a:ext cx="2286000" cy="225171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Задание 3 ( 1 случай)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Постройте прямую,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+mn-lt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перпендикулярную данной прямой 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+mn-lt"/>
              </a:rPr>
              <a:t>a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и проходящую через данную точку А.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819400" y="4572000"/>
            <a:ext cx="5105400" cy="762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4724400" y="5257800"/>
          <a:ext cx="55245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6" name="Equation" r:id="rId3" imgW="126720" imgH="139680" progId="Equation.DSMT4">
                  <p:embed/>
                </p:oleObj>
              </mc:Choice>
              <mc:Fallback>
                <p:oleObj name="Equation" r:id="rId3" imgW="126720" imgH="1396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5257800"/>
                        <a:ext cx="552450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" name="Рисунок 35" descr="Угольни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691136" flipV="1">
            <a:off x="5332791" y="2084728"/>
            <a:ext cx="2476500" cy="3683000"/>
          </a:xfrm>
          <a:prstGeom prst="rect">
            <a:avLst/>
          </a:prstGeom>
        </p:spPr>
      </p:pic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4343400" y="2438400"/>
          <a:ext cx="4492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7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2438400"/>
                        <a:ext cx="44926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Овал 19"/>
          <p:cNvSpPr/>
          <p:nvPr/>
        </p:nvSpPr>
        <p:spPr>
          <a:xfrm>
            <a:off x="4800600" y="28956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4343400" y="685800"/>
            <a:ext cx="838200" cy="6172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9" name="Group 13"/>
          <p:cNvGrpSpPr>
            <a:grpSpLocks/>
          </p:cNvGrpSpPr>
          <p:nvPr/>
        </p:nvGrpSpPr>
        <p:grpSpPr bwMode="auto">
          <a:xfrm flipH="1">
            <a:off x="1447800" y="2286000"/>
            <a:ext cx="1352550" cy="3065462"/>
            <a:chOff x="3797" y="754"/>
            <a:chExt cx="852" cy="1931"/>
          </a:xfrm>
          <a:solidFill>
            <a:schemeClr val="accent4">
              <a:lumMod val="75000"/>
            </a:schemeClr>
          </a:solidFill>
        </p:grpSpPr>
        <p:sp>
          <p:nvSpPr>
            <p:cNvPr id="10" name="Freeform 1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/>
              <a:ahLst/>
              <a:cxnLst>
                <a:cxn ang="0">
                  <a:pos x="867" y="2612"/>
                </a:cxn>
                <a:cxn ang="0">
                  <a:pos x="1094" y="2522"/>
                </a:cxn>
                <a:cxn ang="0">
                  <a:pos x="1016" y="2554"/>
                </a:cxn>
                <a:cxn ang="0">
                  <a:pos x="84" y="0"/>
                </a:cxn>
                <a:cxn ang="0">
                  <a:pos x="0" y="30"/>
                </a:cxn>
                <a:cxn ang="0">
                  <a:pos x="940" y="2584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4038600" y="6096000"/>
            <a:ext cx="34900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Запись: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А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B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        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endParaRPr lang="ru-RU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477000" y="6477000"/>
            <a:ext cx="6096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781800" y="6096000"/>
            <a:ext cx="0" cy="381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3810000" y="4953000"/>
          <a:ext cx="4492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8" name="Equation" r:id="rId8" imgW="152280" imgH="164880" progId="Equation.DSMT4">
                  <p:embed/>
                </p:oleObj>
              </mc:Choice>
              <mc:Fallback>
                <p:oleObj name="Equation" r:id="rId8" imgW="152280" imgH="1648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953000"/>
                        <a:ext cx="44926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Овал 23"/>
          <p:cNvSpPr/>
          <p:nvPr/>
        </p:nvSpPr>
        <p:spPr>
          <a:xfrm>
            <a:off x="4572000" y="48768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0.125 -2.96296E-6 C 0.18108 -2.96296E-6 0.25 0.0919 0.25 0.16667 L 0.27778 0.29005 " pathEditMode="relative" rAng="0" ptsTypes="FfFF">
                                      <p:cBhvr>
                                        <p:cTn id="4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00" y="14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9271 0.29885 L 0.29774 0.20093 L 0.35278 -0.31666 L 0.38108 -0.5412 " pathEditMode="relative" rAng="0" ptsTypes="AAAA">
                                      <p:cBhvr>
                                        <p:cTn id="4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00" y="-42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Задание 3 ( 2 случай)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Постройте прямую,</a:t>
            </a:r>
            <a:r>
              <a:rPr lang="en-US" sz="3600" dirty="0" smtClean="0">
                <a:solidFill>
                  <a:srgbClr val="C00000"/>
                </a:solidFill>
                <a:effectLst/>
                <a:latin typeface="+mn-lt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перпендикулярную данной прямой </a:t>
            </a:r>
            <a:r>
              <a:rPr lang="en-US" sz="3600" i="1" dirty="0" smtClean="0">
                <a:solidFill>
                  <a:srgbClr val="C00000"/>
                </a:solidFill>
                <a:effectLst/>
                <a:latin typeface="+mn-lt"/>
              </a:rPr>
              <a:t>a</a:t>
            </a:r>
            <a:r>
              <a:rPr lang="ru-RU" sz="3600" i="1" dirty="0" smtClean="0">
                <a:solidFill>
                  <a:srgbClr val="C00000"/>
                </a:solidFill>
                <a:effectLst/>
                <a:latin typeface="+mn-lt"/>
              </a:rPr>
              <a:t> </a:t>
            </a: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и проходящую через данную точку А.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>
            <a:off x="2819400" y="4572000"/>
            <a:ext cx="5105400" cy="762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6324600" y="5181600"/>
          <a:ext cx="55245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1" name="Equation" r:id="rId3" imgW="126720" imgH="139680" progId="Equation.DSMT4">
                  <p:embed/>
                </p:oleObj>
              </mc:Choice>
              <mc:Fallback>
                <p:oleObj name="Equation" r:id="rId3" imgW="126720" imgH="1396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181600"/>
                        <a:ext cx="552450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6" name="Рисунок 35" descr="Угольник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 rot="16691136" flipV="1">
            <a:off x="5027991" y="2008529"/>
            <a:ext cx="2476500" cy="3683000"/>
          </a:xfrm>
          <a:prstGeom prst="rect">
            <a:avLst/>
          </a:prstGeom>
        </p:spPr>
      </p:pic>
      <p:graphicFrame>
        <p:nvGraphicFramePr>
          <p:cNvPr id="19" name="Object 7"/>
          <p:cNvGraphicFramePr>
            <a:graphicFrameLocks noChangeAspect="1"/>
          </p:cNvGraphicFramePr>
          <p:nvPr/>
        </p:nvGraphicFramePr>
        <p:xfrm>
          <a:off x="3810000" y="4953000"/>
          <a:ext cx="4492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2" name="Equation" r:id="rId6" imgW="152280" imgH="164880" progId="Equation.DSMT4">
                  <p:embed/>
                </p:oleObj>
              </mc:Choice>
              <mc:Fallback>
                <p:oleObj name="Equation" r:id="rId6" imgW="152280" imgH="1648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0" y="4953000"/>
                        <a:ext cx="44926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7" name="Прямая соединительная линия 26"/>
          <p:cNvCxnSpPr/>
          <p:nvPr/>
        </p:nvCxnSpPr>
        <p:spPr>
          <a:xfrm flipV="1">
            <a:off x="4038600" y="685800"/>
            <a:ext cx="838200" cy="6172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13"/>
          <p:cNvGrpSpPr>
            <a:grpSpLocks/>
          </p:cNvGrpSpPr>
          <p:nvPr/>
        </p:nvGrpSpPr>
        <p:grpSpPr bwMode="auto">
          <a:xfrm flipH="1">
            <a:off x="1447800" y="2286000"/>
            <a:ext cx="1352550" cy="3065462"/>
            <a:chOff x="3797" y="754"/>
            <a:chExt cx="852" cy="1931"/>
          </a:xfrm>
          <a:solidFill>
            <a:schemeClr val="accent4">
              <a:lumMod val="75000"/>
            </a:schemeClr>
          </a:solidFill>
        </p:grpSpPr>
        <p:sp>
          <p:nvSpPr>
            <p:cNvPr id="10" name="Freeform 1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5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2" name="Freeform 1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3" name="Freeform 1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/>
              <a:ahLst/>
              <a:cxnLst>
                <a:cxn ang="0">
                  <a:pos x="867" y="2612"/>
                </a:cxn>
                <a:cxn ang="0">
                  <a:pos x="1094" y="2522"/>
                </a:cxn>
                <a:cxn ang="0">
                  <a:pos x="1016" y="2554"/>
                </a:cxn>
                <a:cxn ang="0">
                  <a:pos x="84" y="0"/>
                </a:cxn>
                <a:cxn ang="0">
                  <a:pos x="0" y="30"/>
                </a:cxn>
                <a:cxn ang="0">
                  <a:pos x="940" y="2584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4" name="Прямоугольник 13"/>
          <p:cNvSpPr/>
          <p:nvPr/>
        </p:nvSpPr>
        <p:spPr>
          <a:xfrm>
            <a:off x="4038600" y="6096000"/>
            <a:ext cx="34900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solidFill>
                  <a:schemeClr val="accent4">
                    <a:lumMod val="50000"/>
                  </a:schemeClr>
                </a:solidFill>
              </a:rPr>
              <a:t>Запись: 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А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B</a:t>
            </a:r>
            <a:r>
              <a:rPr lang="ru-RU" sz="3200" b="1" dirty="0" smtClean="0">
                <a:solidFill>
                  <a:schemeClr val="accent4">
                    <a:lumMod val="50000"/>
                  </a:schemeClr>
                </a:solidFill>
              </a:rPr>
              <a:t>        </a:t>
            </a:r>
            <a:r>
              <a:rPr lang="en-US" sz="3200" b="1" dirty="0" smtClean="0">
                <a:solidFill>
                  <a:schemeClr val="accent4">
                    <a:lumMod val="50000"/>
                  </a:schemeClr>
                </a:solidFill>
              </a:rPr>
              <a:t>a</a:t>
            </a:r>
            <a:endParaRPr lang="ru-RU" sz="3200" b="1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6477000" y="6477000"/>
            <a:ext cx="6096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flipV="1">
            <a:off x="6781800" y="6096000"/>
            <a:ext cx="0" cy="381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7"/>
          <p:cNvGraphicFramePr>
            <a:graphicFrameLocks noChangeAspect="1"/>
          </p:cNvGraphicFramePr>
          <p:nvPr/>
        </p:nvGraphicFramePr>
        <p:xfrm>
          <a:off x="4114800" y="1524000"/>
          <a:ext cx="449262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3" name="Equation" r:id="rId8" imgW="152280" imgH="164880" progId="Equation.DSMT4">
                  <p:embed/>
                </p:oleObj>
              </mc:Choice>
              <mc:Fallback>
                <p:oleObj name="Equation" r:id="rId8" imgW="152280" imgH="1648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524000"/>
                        <a:ext cx="449262" cy="495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Овал 23"/>
          <p:cNvSpPr/>
          <p:nvPr/>
        </p:nvSpPr>
        <p:spPr>
          <a:xfrm>
            <a:off x="4267200" y="48006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648200" y="19050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11111E-6 L 0.125 1.11111E-6 C 0.18108 1.11111E-6 0.25 0.08148 0.25 0.14768 L 0.27778 0.25787 " pathEditMode="relative" rAng="0" ptsTypes="FfFF">
                                      <p:cBhvr>
                                        <p:cTn id="4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00" y="129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7777 0.29005 L 0.28194 0.19121 L 0.32743 -0.33055 L 0.35104 -0.55671 " pathEditMode="relative" rAng="0" ptsTypes="AAAA">
                                      <p:cBhvr>
                                        <p:cTn id="4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00" y="-42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000"/>
                            </p:stCondLst>
                            <p:childTnLst>
                              <p:par>
                                <p:cTn id="4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3733800" y="533400"/>
            <a:ext cx="2971800" cy="44958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810000" y="609600"/>
            <a:ext cx="4114800" cy="2743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3124200" y="914400"/>
          <a:ext cx="5524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1" name="Equation" r:id="rId3" imgW="126720" imgH="177480" progId="Equation.DSMT4">
                  <p:embed/>
                </p:oleObj>
              </mc:Choice>
              <mc:Fallback>
                <p:oleObj name="Equation" r:id="rId3" imgW="12672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914400"/>
                        <a:ext cx="5524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6781800" y="609600"/>
          <a:ext cx="608012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632" name="Equation" r:id="rId5" imgW="139680" imgH="177480" progId="Equation.DSMT4">
                  <p:embed/>
                </p:oleObj>
              </mc:Choice>
              <mc:Fallback>
                <p:oleObj name="Equation" r:id="rId5" imgW="13968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609600"/>
                        <a:ext cx="608012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" name="Рисунок 32" descr="Угольник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rot="7415773" flipV="1">
            <a:off x="3712687" y="811127"/>
            <a:ext cx="1485900" cy="2209800"/>
          </a:xfrm>
          <a:prstGeom prst="rect">
            <a:avLst/>
          </a:prstGeom>
        </p:spPr>
      </p:pic>
      <p:sp>
        <p:nvSpPr>
          <p:cNvPr id="16" name="Прямоугольник 15"/>
          <p:cNvSpPr/>
          <p:nvPr/>
        </p:nvSpPr>
        <p:spPr>
          <a:xfrm>
            <a:off x="762000" y="0"/>
            <a:ext cx="763907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 smtClean="0">
                <a:solidFill>
                  <a:schemeClr val="accent3">
                    <a:lumMod val="75000"/>
                  </a:schemeClr>
                </a:solidFill>
              </a:rPr>
              <a:t>Перпендикулярные отрезки и лучи</a:t>
            </a:r>
            <a:endParaRPr lang="ru-RU" sz="3600" dirty="0">
              <a:solidFill>
                <a:schemeClr val="accent3">
                  <a:lumMod val="75000"/>
                </a:schemeClr>
              </a:solidFill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038600" y="762000"/>
            <a:ext cx="1600200" cy="10668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3962400" y="685800"/>
            <a:ext cx="152400" cy="15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562600" y="1752600"/>
            <a:ext cx="152400" cy="15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 flipV="1">
            <a:off x="4648200" y="2362200"/>
            <a:ext cx="838200" cy="129540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Овал 29"/>
          <p:cNvSpPr/>
          <p:nvPr/>
        </p:nvSpPr>
        <p:spPr>
          <a:xfrm>
            <a:off x="5410200" y="2286000"/>
            <a:ext cx="152400" cy="152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"/>
          </p:nvPr>
        </p:nvSpPr>
        <p:spPr>
          <a:xfrm>
            <a:off x="533400" y="4038600"/>
            <a:ext cx="8229600" cy="24384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Отрезки (лучи), лежащие на перпендикулярных прямых называются перпендикулярными.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62000" y="228600"/>
            <a:ext cx="7772400" cy="4330700"/>
          </a:xfrm>
        </p:spPr>
        <p:txBody>
          <a:bodyPr rtlCol="0">
            <a:normAutofit/>
          </a:bodyPr>
          <a:lstStyle/>
          <a:p>
            <a:pPr>
              <a:defRPr/>
            </a:pPr>
            <a:endParaRPr lang="ru-RU" dirty="0"/>
          </a:p>
        </p:txBody>
      </p:sp>
      <p:grpSp>
        <p:nvGrpSpPr>
          <p:cNvPr id="35" name="Группа 34"/>
          <p:cNvGrpSpPr/>
          <p:nvPr/>
        </p:nvGrpSpPr>
        <p:grpSpPr>
          <a:xfrm>
            <a:off x="838200" y="1676400"/>
            <a:ext cx="2743200" cy="1447800"/>
            <a:chOff x="838200" y="1676400"/>
            <a:chExt cx="2743200" cy="1447800"/>
          </a:xfrm>
        </p:grpSpPr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838200" y="1828800"/>
              <a:ext cx="2133600" cy="9906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Прямая соединительная линия 7"/>
            <p:cNvCxnSpPr/>
            <p:nvPr/>
          </p:nvCxnSpPr>
          <p:spPr>
            <a:xfrm>
              <a:off x="1295400" y="1676400"/>
              <a:ext cx="2286000" cy="14478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cxnSp>
        <p:nvCxnSpPr>
          <p:cNvPr id="9" name="Прямая соединительная линия 8"/>
          <p:cNvCxnSpPr/>
          <p:nvPr/>
        </p:nvCxnSpPr>
        <p:spPr>
          <a:xfrm>
            <a:off x="4038600" y="2514600"/>
            <a:ext cx="2286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6200000" flipH="1">
            <a:off x="6629400" y="22860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6200000" flipH="1">
            <a:off x="7315200" y="22860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3886994" y="2437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flipV="1">
            <a:off x="381000" y="4343400"/>
            <a:ext cx="1143000" cy="3048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609600" y="4114800"/>
            <a:ext cx="1752600" cy="12954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3429000" y="4116388"/>
            <a:ext cx="2209800" cy="608012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2895600" y="4953000"/>
            <a:ext cx="1905000" cy="6096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>
            <a:off x="6020594" y="5104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7620000" y="5410200"/>
            <a:ext cx="1295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AutoShape 2"/>
          <p:cNvSpPr txBox="1">
            <a:spLocks noChangeArrowheads="1"/>
          </p:cNvSpPr>
          <p:nvPr/>
        </p:nvSpPr>
        <p:spPr bwMode="auto">
          <a:xfrm>
            <a:off x="228600" y="0"/>
            <a:ext cx="8229600" cy="1143000"/>
          </a:xfrm>
          <a:prstGeom prst="cube">
            <a:avLst>
              <a:gd name="adj" fmla="val 25000"/>
            </a:avLst>
          </a:prstGeom>
          <a:solidFill>
            <a:srgbClr val="FFCC99"/>
          </a:solidFill>
          <a:ln w="28575">
            <a:solidFill>
              <a:srgbClr val="8449F9"/>
            </a:solidFill>
            <a:miter lim="800000"/>
            <a:headEnd/>
            <a:tailEnd/>
          </a:ln>
        </p:spPr>
        <p:txBody>
          <a:bodyPr vert="horz" wrap="none" bIns="0" anchor="ctr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3">
                    <a:lumMod val="7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Разделите пары прямых на  группы.</a:t>
            </a:r>
            <a:br>
              <a:rPr kumimoji="0" lang="ru-RU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3">
                    <a:lumMod val="7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6350">
                  <a:noFill/>
                </a:ln>
                <a:solidFill>
                  <a:schemeClr val="accent3">
                    <a:lumMod val="75000"/>
                  </a:schemeClr>
                </a:solidFill>
                <a:uLnTx/>
                <a:uFillTx/>
                <a:latin typeface="+mj-lt"/>
                <a:ea typeface="+mj-ea"/>
                <a:cs typeface="+mj-cs"/>
              </a:rPr>
              <a:t>По какому признаку вы   разделили фигуры?</a:t>
            </a:r>
            <a:endParaRPr kumimoji="0" lang="ru-RU" sz="2400" b="1" i="0" u="none" strike="noStrike" kern="1200" cap="none" spc="0" normalizeH="0" baseline="0" noProof="0" dirty="0">
              <a:ln w="6350">
                <a:noFill/>
              </a:ln>
              <a:solidFill>
                <a:schemeClr val="accent3">
                  <a:lumMod val="75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320675" y="1219200"/>
          <a:ext cx="504825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0" name="Equation" r:id="rId3" imgW="152280" imgH="203040" progId="Equation.DSMT4">
                  <p:embed/>
                </p:oleObj>
              </mc:Choice>
              <mc:Fallback>
                <p:oleObj name="Equation" r:id="rId3" imgW="152280" imgH="2030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675" y="1219200"/>
                        <a:ext cx="504825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3768725" y="1219200"/>
          <a:ext cx="58896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1" name="Equation" r:id="rId5" imgW="177480" imgH="203040" progId="Equation.DSMT4">
                  <p:embed/>
                </p:oleObj>
              </mc:Choice>
              <mc:Fallback>
                <p:oleObj name="Equation" r:id="rId5" imgW="177480" imgH="20304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68725" y="1219200"/>
                        <a:ext cx="588963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"/>
          <p:cNvGraphicFramePr>
            <a:graphicFrameLocks noChangeAspect="1"/>
          </p:cNvGraphicFramePr>
          <p:nvPr/>
        </p:nvGraphicFramePr>
        <p:xfrm>
          <a:off x="6761163" y="1143000"/>
          <a:ext cx="54768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2" name="Equation" r:id="rId7" imgW="164880" imgH="203040" progId="Equation.DSMT4">
                  <p:embed/>
                </p:oleObj>
              </mc:Choice>
              <mc:Fallback>
                <p:oleObj name="Equation" r:id="rId7" imgW="164880" imgH="20304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61163" y="1143000"/>
                        <a:ext cx="547687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263525" y="5715000"/>
          <a:ext cx="58896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3" name="Equation" r:id="rId9" imgW="177480" imgH="203040" progId="Equation.DSMT4">
                  <p:embed/>
                </p:oleObj>
              </mc:Choice>
              <mc:Fallback>
                <p:oleObj name="Equation" r:id="rId9" imgW="177480" imgH="2030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3525" y="5715000"/>
                        <a:ext cx="588963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"/>
          <p:cNvGraphicFramePr>
            <a:graphicFrameLocks noChangeAspect="1"/>
          </p:cNvGraphicFramePr>
          <p:nvPr/>
        </p:nvGraphicFramePr>
        <p:xfrm>
          <a:off x="3484563" y="5715000"/>
          <a:ext cx="547687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4" name="Equation" r:id="rId11" imgW="164880" imgH="203040" progId="Equation.DSMT4">
                  <p:embed/>
                </p:oleObj>
              </mc:Choice>
              <mc:Fallback>
                <p:oleObj name="Equation" r:id="rId11" imgW="164880" imgH="2030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84563" y="5715000"/>
                        <a:ext cx="547687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"/>
          <p:cNvGraphicFramePr>
            <a:graphicFrameLocks noChangeAspect="1"/>
          </p:cNvGraphicFramePr>
          <p:nvPr/>
        </p:nvGraphicFramePr>
        <p:xfrm>
          <a:off x="7959725" y="5791200"/>
          <a:ext cx="588963" cy="684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45" name="Equation" r:id="rId13" imgW="177480" imgH="203040" progId="Equation.DSMT4">
                  <p:embed/>
                </p:oleObj>
              </mc:Choice>
              <mc:Fallback>
                <p:oleObj name="Equation" r:id="rId13" imgW="177480" imgH="2030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9725" y="5791200"/>
                        <a:ext cx="588963" cy="684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41021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09600" y="685800"/>
            <a:ext cx="3581400" cy="762000"/>
          </a:xfrm>
          <a:prstGeom prst="roundRect">
            <a:avLst/>
          </a:prstGeom>
          <a:noFill/>
          <a:ln>
            <a:solidFill>
              <a:srgbClr val="003F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00600" y="685800"/>
            <a:ext cx="3581400" cy="762000"/>
          </a:xfrm>
          <a:prstGeom prst="roundRect">
            <a:avLst/>
          </a:prstGeom>
          <a:noFill/>
          <a:ln>
            <a:solidFill>
              <a:srgbClr val="003F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914400" y="9144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ПЕРЕСЕКАЮЩИЕСЯ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5400" y="9144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НЕПЕРЕСЕКАЮЩИЕСЯ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838200" y="1981200"/>
            <a:ext cx="2743200" cy="1447800"/>
            <a:chOff x="838200" y="1676400"/>
            <a:chExt cx="2743200" cy="1447800"/>
          </a:xfrm>
        </p:grpSpPr>
        <p:cxnSp>
          <p:nvCxnSpPr>
            <p:cNvPr id="16" name="Прямая соединительная линия 15"/>
            <p:cNvCxnSpPr/>
            <p:nvPr/>
          </p:nvCxnSpPr>
          <p:spPr>
            <a:xfrm flipV="1">
              <a:off x="838200" y="1828800"/>
              <a:ext cx="2133600" cy="9906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1295400" y="1676400"/>
              <a:ext cx="2286000" cy="1447800"/>
            </a:xfrm>
            <a:prstGeom prst="line">
              <a:avLst/>
            </a:prstGeom>
            <a:ln w="38100">
              <a:solidFill>
                <a:srgbClr val="003FBC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1447800" y="1447800"/>
          <a:ext cx="4492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2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447800"/>
                        <a:ext cx="449263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3429000" y="2762250"/>
          <a:ext cx="449263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3" name="Equation" r:id="rId6" imgW="152280" imgH="152280" progId="Equation.DSMT4">
                  <p:embed/>
                </p:oleObj>
              </mc:Choice>
              <mc:Fallback>
                <p:oleObj name="Equation" r:id="rId6" imgW="152280" imgH="1522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2762250"/>
                        <a:ext cx="449263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3"/>
          <p:cNvGraphicFramePr>
            <a:graphicFrameLocks noChangeAspect="1"/>
          </p:cNvGraphicFramePr>
          <p:nvPr/>
        </p:nvGraphicFramePr>
        <p:xfrm>
          <a:off x="457200" y="2495550"/>
          <a:ext cx="44926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4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495550"/>
                        <a:ext cx="449263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3"/>
          <p:cNvGraphicFramePr>
            <a:graphicFrameLocks noChangeAspect="1"/>
          </p:cNvGraphicFramePr>
          <p:nvPr/>
        </p:nvGraphicFramePr>
        <p:xfrm>
          <a:off x="2706688" y="1562100"/>
          <a:ext cx="5238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quation" r:id="rId10" imgW="177480" imgH="190440" progId="Equation.DSMT4">
                  <p:embed/>
                </p:oleObj>
              </mc:Choice>
              <mc:Fallback>
                <p:oleObj name="Equation" r:id="rId10" imgW="17748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6688" y="1562100"/>
                        <a:ext cx="523875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3"/>
          <p:cNvGraphicFramePr>
            <a:graphicFrameLocks noChangeAspect="1"/>
          </p:cNvGraphicFramePr>
          <p:nvPr/>
        </p:nvGraphicFramePr>
        <p:xfrm>
          <a:off x="1046163" y="4114800"/>
          <a:ext cx="262255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quation" r:id="rId12" imgW="888840" imgH="203040" progId="Equation.DSMT4">
                  <p:embed/>
                </p:oleObj>
              </mc:Choice>
              <mc:Fallback>
                <p:oleObj name="Equation" r:id="rId12" imgW="888840" imgH="20304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6163" y="4114800"/>
                        <a:ext cx="2622550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1865313" y="2686050"/>
          <a:ext cx="449262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quation" r:id="rId14" imgW="152280" imgH="177480" progId="Equation.DSMT4">
                  <p:embed/>
                </p:oleObj>
              </mc:Choice>
              <mc:Fallback>
                <p:oleObj name="Equation" r:id="rId14" imgW="152280" imgH="177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5313" y="2686050"/>
                        <a:ext cx="449262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Овал 22"/>
          <p:cNvSpPr/>
          <p:nvPr/>
        </p:nvSpPr>
        <p:spPr>
          <a:xfrm>
            <a:off x="2133600" y="2514600"/>
            <a:ext cx="76200" cy="762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rot="16200000" flipH="1">
            <a:off x="5486400" y="29718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16200000" flipH="1">
            <a:off x="6248400" y="2667000"/>
            <a:ext cx="1752600" cy="762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3"/>
          <p:cNvGraphicFramePr>
            <a:graphicFrameLocks noChangeAspect="1"/>
          </p:cNvGraphicFramePr>
          <p:nvPr/>
        </p:nvGraphicFramePr>
        <p:xfrm>
          <a:off x="5638800" y="1752600"/>
          <a:ext cx="4492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8" name="Equation" r:id="rId16" imgW="152280" imgH="164880" progId="Equation.DSMT4">
                  <p:embed/>
                </p:oleObj>
              </mc:Choice>
              <mc:Fallback>
                <p:oleObj name="Equation" r:id="rId16" imgW="152280" imgH="16488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1752600"/>
                        <a:ext cx="449263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3"/>
          <p:cNvGraphicFramePr>
            <a:graphicFrameLocks noChangeAspect="1"/>
          </p:cNvGraphicFramePr>
          <p:nvPr/>
        </p:nvGraphicFramePr>
        <p:xfrm>
          <a:off x="5808663" y="3638550"/>
          <a:ext cx="487362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9" name="Equation" r:id="rId17" imgW="164880" imgH="152280" progId="Equation.DSMT4">
                  <p:embed/>
                </p:oleObj>
              </mc:Choice>
              <mc:Fallback>
                <p:oleObj name="Equation" r:id="rId17" imgW="164880" imgH="152280" progId="Equation.DSMT4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8663" y="3638550"/>
                        <a:ext cx="487362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3"/>
          <p:cNvGraphicFramePr>
            <a:graphicFrameLocks noChangeAspect="1"/>
          </p:cNvGraphicFramePr>
          <p:nvPr/>
        </p:nvGraphicFramePr>
        <p:xfrm>
          <a:off x="7391400" y="1676400"/>
          <a:ext cx="449263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0" name="Equation" r:id="rId19" imgW="152280" imgH="152280" progId="Equation.DSMT4">
                  <p:embed/>
                </p:oleObj>
              </mc:Choice>
              <mc:Fallback>
                <p:oleObj name="Equation" r:id="rId19" imgW="152280" imgH="152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1676400"/>
                        <a:ext cx="449263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3"/>
          <p:cNvGraphicFramePr>
            <a:graphicFrameLocks noChangeAspect="1"/>
          </p:cNvGraphicFramePr>
          <p:nvPr/>
        </p:nvGraphicFramePr>
        <p:xfrm>
          <a:off x="7408863" y="3333750"/>
          <a:ext cx="487362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20" imgW="164880" imgH="152280" progId="Equation.DSMT4">
                  <p:embed/>
                </p:oleObj>
              </mc:Choice>
              <mc:Fallback>
                <p:oleObj name="Equation" r:id="rId20" imgW="164880" imgH="152280" progId="Equation.DSMT4">
                  <p:embed/>
                  <p:pic>
                    <p:nvPicPr>
                      <p:cNvPr id="0" name="Picture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08863" y="3333750"/>
                        <a:ext cx="487362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Скругленный прямоугольник 30"/>
          <p:cNvSpPr/>
          <p:nvPr/>
        </p:nvSpPr>
        <p:spPr>
          <a:xfrm>
            <a:off x="2971800" y="4800600"/>
            <a:ext cx="3581400" cy="762000"/>
          </a:xfrm>
          <a:prstGeom prst="roundRect">
            <a:avLst/>
          </a:prstGeom>
          <a:noFill/>
          <a:ln>
            <a:solidFill>
              <a:srgbClr val="003FBC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3429000" y="5029200"/>
            <a:ext cx="3048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+mn-lt"/>
              </a:rPr>
              <a:t>СОВПАДАЮЩИЕ</a:t>
            </a:r>
            <a:endParaRPr lang="ru-RU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cmd type="evt" cmd="onstopaudio">
                                      <p:cBhvr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ldTgt/>
                                        </p:tgtEl>
                                      </p:cBhvr>
                                    </p:cmd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41021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</a:rPr>
              <a:t>Задание 1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1. Начертите прямой угол АОВ.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2.Постройте луч ОД, который является дополнительным к лучу ОА;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луч ОС, который является дополнительным к лучу 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 smtClean="0">
                <a:solidFill>
                  <a:srgbClr val="C00000"/>
                </a:solidFill>
              </a:rPr>
              <a:t>3.Запишите названия получившихся прямых углов.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0795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dirty="0" smtClean="0">
                <a:solidFill>
                  <a:srgbClr val="C00000"/>
                </a:solidFill>
                <a:effectLst/>
              </a:rPr>
              <a:t>Что же мы видим еще, кроме 4-х прямых углов?</a:t>
            </a:r>
            <a:endParaRPr lang="ru-RU" sz="2800" dirty="0">
              <a:solidFill>
                <a:srgbClr val="C00000"/>
              </a:solidFill>
              <a:effectLst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722313" y="393700"/>
            <a:ext cx="7772400" cy="41021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dirty="0" smtClean="0"/>
              <a:t> </a:t>
            </a:r>
            <a:r>
              <a:rPr lang="ru-RU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получим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>
            <a:off x="3886994" y="2437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438400" y="2514600"/>
            <a:ext cx="5334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5257800" y="914400"/>
          <a:ext cx="4492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9" name="Equation" r:id="rId3" imgW="152280" imgH="164880" progId="Equation.DSMT4">
                  <p:embed/>
                </p:oleObj>
              </mc:Choice>
              <mc:Fallback>
                <p:oleObj name="Equation" r:id="rId3" imgW="152280" imgH="164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914400"/>
                        <a:ext cx="449263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7620000" y="2667000"/>
          <a:ext cx="449263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5" imgW="152280" imgH="152280" progId="Equation.DSMT4">
                  <p:embed/>
                </p:oleObj>
              </mc:Choice>
              <mc:Fallback>
                <p:oleObj name="Equation" r:id="rId5" imgW="152280" imgH="1522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2667000"/>
                        <a:ext cx="449263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2209800" y="2667000"/>
          <a:ext cx="44926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7" imgW="152280" imgH="177480" progId="Equation.DSMT4">
                  <p:embed/>
                </p:oleObj>
              </mc:Choice>
              <mc:Fallback>
                <p:oleObj name="Equation" r:id="rId7" imgW="15228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667000"/>
                        <a:ext cx="449263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5334000" y="3657600"/>
          <a:ext cx="5238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2" name="Equation" r:id="rId9" imgW="177480" imgH="190440" progId="Equation.DSMT4">
                  <p:embed/>
                </p:oleObj>
              </mc:Choice>
              <mc:Fallback>
                <p:oleObj name="Equation" r:id="rId9" imgW="177480" imgH="19044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657600"/>
                        <a:ext cx="523875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7" name="Прямая соединительная линия 16"/>
          <p:cNvCxnSpPr/>
          <p:nvPr/>
        </p:nvCxnSpPr>
        <p:spPr>
          <a:xfrm rot="5400000" flipH="1" flipV="1">
            <a:off x="5258594" y="23614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105400" y="2209800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4495800" y="2590800"/>
          <a:ext cx="44926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name="Equation" r:id="rId11" imgW="152280" imgH="177480" progId="Equation.DSMT4">
                  <p:embed/>
                </p:oleObj>
              </mc:Choice>
              <mc:Fallback>
                <p:oleObj name="Equation" r:id="rId11" imgW="152280" imgH="1774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90800"/>
                        <a:ext cx="449263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" y="4419600"/>
            <a:ext cx="8229600" cy="1828800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 Запишем определение: две прямые, </a:t>
            </a:r>
            <a:r>
              <a:rPr lang="ru-RU" sz="2800" dirty="0" smtClean="0">
                <a:solidFill>
                  <a:srgbClr val="C00000"/>
                </a:solidFill>
              </a:rPr>
              <a:t/>
            </a:r>
            <a:br>
              <a:rPr lang="ru-RU" sz="2800" dirty="0" smtClean="0">
                <a:solidFill>
                  <a:srgbClr val="C00000"/>
                </a:solidFill>
              </a:rPr>
            </a:b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образующие при пересечении прямые углы, называют перпендикулярными. 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6400800" cy="175260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Правильно!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Мы видим две прямые, которые пересекаются под прямым углом.</a:t>
            </a:r>
            <a:endParaRPr lang="ru-RU" b="1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3353594" y="32758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828800" y="3048000"/>
            <a:ext cx="5334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72000" y="2743200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4725194" y="28948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8" name="Object 3"/>
          <p:cNvGraphicFramePr>
            <a:graphicFrameLocks noChangeAspect="1"/>
          </p:cNvGraphicFramePr>
          <p:nvPr/>
        </p:nvGraphicFramePr>
        <p:xfrm>
          <a:off x="4724400" y="1600200"/>
          <a:ext cx="4492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0" name="Equation" r:id="rId3" imgW="152280" imgH="164880" progId="Equation.DSMT4">
                  <p:embed/>
                </p:oleObj>
              </mc:Choice>
              <mc:Fallback>
                <p:oleObj name="Equation" r:id="rId3" imgW="152280" imgH="164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600200"/>
                        <a:ext cx="449263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7315200" y="2438400"/>
          <a:ext cx="449263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1" name="Equation" r:id="rId5" imgW="152280" imgH="152280" progId="Equation.DSMT4">
                  <p:embed/>
                </p:oleObj>
              </mc:Choice>
              <mc:Fallback>
                <p:oleObj name="Equation" r:id="rId5" imgW="152280" imgH="1522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5200" y="2438400"/>
                        <a:ext cx="449263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/>
        </p:nvGraphicFramePr>
        <p:xfrm>
          <a:off x="2209800" y="2438400"/>
          <a:ext cx="44926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2" name="Equation" r:id="rId7" imgW="152280" imgH="177480" progId="Equation.DSMT4">
                  <p:embed/>
                </p:oleObj>
              </mc:Choice>
              <mc:Fallback>
                <p:oleObj name="Equation" r:id="rId7" imgW="15228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438400"/>
                        <a:ext cx="449263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4648200" y="4114800"/>
          <a:ext cx="5238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53" name="Equation" r:id="rId9" imgW="177480" imgH="190440" progId="Equation.DSMT4">
                  <p:embed/>
                </p:oleObj>
              </mc:Choice>
              <mc:Fallback>
                <p:oleObj name="Equation" r:id="rId9" imgW="177480" imgH="19044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114800"/>
                        <a:ext cx="523875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Рисунок 11" descr="Угольник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5400000">
            <a:off x="4953000" y="2667000"/>
            <a:ext cx="1485900" cy="2247900"/>
          </a:xfrm>
          <a:prstGeom prst="rect">
            <a:avLst/>
          </a:prstGeom>
        </p:spPr>
      </p:pic>
      <p:pic>
        <p:nvPicPr>
          <p:cNvPr id="13" name="Рисунок 12" descr="Угольник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72000" y="838200"/>
            <a:ext cx="1485900" cy="2247900"/>
          </a:xfrm>
          <a:prstGeom prst="rect">
            <a:avLst/>
          </a:prstGeom>
        </p:spPr>
      </p:pic>
      <p:pic>
        <p:nvPicPr>
          <p:cNvPr id="14" name="Рисунок 13" descr="Угольник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16200000">
            <a:off x="2743200" y="1219200"/>
            <a:ext cx="1485900" cy="2247900"/>
          </a:xfrm>
          <a:prstGeom prst="rect">
            <a:avLst/>
          </a:prstGeom>
        </p:spPr>
      </p:pic>
      <p:pic>
        <p:nvPicPr>
          <p:cNvPr id="15" name="Рисунок 14" descr="Угольник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 rot="10800000">
            <a:off x="3124200" y="3048000"/>
            <a:ext cx="1485900" cy="22479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Записывают: </a:t>
            </a:r>
            <a:r>
              <a:rPr lang="ru-RU" sz="4000" b="1" dirty="0" smtClean="0">
                <a:solidFill>
                  <a:schemeClr val="accent4">
                    <a:lumMod val="50000"/>
                  </a:schemeClr>
                </a:solidFill>
              </a:rPr>
              <a:t>АД        СВ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3886994" y="2437606"/>
            <a:ext cx="24384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5" name="Object 3"/>
          <p:cNvGraphicFramePr>
            <a:graphicFrameLocks noChangeAspect="1"/>
          </p:cNvGraphicFramePr>
          <p:nvPr/>
        </p:nvGraphicFramePr>
        <p:xfrm>
          <a:off x="5257800" y="914400"/>
          <a:ext cx="449263" cy="493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5" name="Equation" r:id="rId3" imgW="152280" imgH="164880" progId="Equation.DSMT4">
                  <p:embed/>
                </p:oleObj>
              </mc:Choice>
              <mc:Fallback>
                <p:oleObj name="Equation" r:id="rId3" imgW="152280" imgH="164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914400"/>
                        <a:ext cx="449263" cy="493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620000" y="2667000"/>
          <a:ext cx="449263" cy="455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6" name="Equation" r:id="rId5" imgW="152280" imgH="152280" progId="Equation.DSMT4">
                  <p:embed/>
                </p:oleObj>
              </mc:Choice>
              <mc:Fallback>
                <p:oleObj name="Equation" r:id="rId5" imgW="152280" imgH="1522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2667000"/>
                        <a:ext cx="449263" cy="4556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5400000" flipH="1" flipV="1">
            <a:off x="4115594" y="51046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105400" y="2209800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9" name="Object 3"/>
          <p:cNvGraphicFramePr>
            <a:graphicFrameLocks noChangeAspect="1"/>
          </p:cNvGraphicFramePr>
          <p:nvPr/>
        </p:nvGraphicFramePr>
        <p:xfrm>
          <a:off x="4495800" y="2590800"/>
          <a:ext cx="44926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7" name="Equation" r:id="rId7" imgW="152280" imgH="177480" progId="Equation.DSMT4">
                  <p:embed/>
                </p:oleObj>
              </mc:Choice>
              <mc:Fallback>
                <p:oleObj name="Equation" r:id="rId7" imgW="15228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590800"/>
                        <a:ext cx="449263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2438400" y="2514600"/>
            <a:ext cx="5334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2209800" y="2667000"/>
          <a:ext cx="449263" cy="531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8" name="Equation" r:id="rId9" imgW="152280" imgH="177480" progId="Equation.DSMT4">
                  <p:embed/>
                </p:oleObj>
              </mc:Choice>
              <mc:Fallback>
                <p:oleObj name="Equation" r:id="rId9" imgW="152280" imgH="1774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2667000"/>
                        <a:ext cx="449263" cy="5318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5334000" y="3657600"/>
          <a:ext cx="523875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9" name="Equation" r:id="rId11" imgW="177480" imgH="190440" progId="Equation.DSMT4">
                  <p:embed/>
                </p:oleObj>
              </mc:Choice>
              <mc:Fallback>
                <p:oleObj name="Equation" r:id="rId11" imgW="177480" imgH="19044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3657600"/>
                        <a:ext cx="523875" cy="569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Прямая соединительная линия 12"/>
          <p:cNvCxnSpPr/>
          <p:nvPr/>
        </p:nvCxnSpPr>
        <p:spPr>
          <a:xfrm rot="5400000" flipH="1" flipV="1">
            <a:off x="5258594" y="2361406"/>
            <a:ext cx="3048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962400" y="5257800"/>
            <a:ext cx="6096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САГО0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16200000">
            <a:off x="-342907" y="2247907"/>
            <a:ext cx="5182885" cy="343027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4419600" y="1066800"/>
            <a:ext cx="426129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</a:rPr>
              <a:t>Слово «перпендикулярные» появилось от латинского слова « </a:t>
            </a:r>
            <a:r>
              <a:rPr lang="en-US" sz="2000" b="1" dirty="0" err="1" smtClean="0">
                <a:solidFill>
                  <a:srgbClr val="C00000"/>
                </a:solidFill>
              </a:rPr>
              <a:t>perpendicularis</a:t>
            </a:r>
            <a:r>
              <a:rPr lang="ru-RU" sz="2000" b="1" dirty="0" smtClean="0">
                <a:solidFill>
                  <a:srgbClr val="C00000"/>
                </a:solidFill>
              </a:rPr>
              <a:t> », означающий ОТВЕСНЫЙ.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065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/>
            </a:r>
            <a:br>
              <a:rPr lang="ru-RU" sz="36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Задание 2 </a:t>
            </a:r>
            <a:b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</a:br>
            <a:r>
              <a:rPr lang="ru-RU" sz="3600" dirty="0" smtClean="0">
                <a:solidFill>
                  <a:srgbClr val="C00000"/>
                </a:solidFill>
                <a:effectLst/>
                <a:latin typeface="+mn-lt"/>
              </a:rPr>
              <a:t>Определите «на глаз», какие пары прямых перпендикулярны, сделайте запись в тетрадях.</a:t>
            </a:r>
            <a:r>
              <a:rPr lang="ru-RU" sz="4400" dirty="0" smtClean="0">
                <a:effectLst/>
              </a:rPr>
              <a:t/>
            </a:r>
            <a:br>
              <a:rPr lang="ru-RU" sz="4400" dirty="0" smtClean="0">
                <a:effectLst/>
              </a:rPr>
            </a:br>
            <a:endParaRPr lang="ru-RU" dirty="0">
              <a:effectLst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 flipH="1" flipV="1">
            <a:off x="1752600" y="3124200"/>
            <a:ext cx="4419600" cy="30480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-1180306" y="4456906"/>
            <a:ext cx="41910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3124200" y="1524000"/>
            <a:ext cx="4114800" cy="2819400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6477000" y="5105400"/>
            <a:ext cx="27432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2667000" y="5029200"/>
            <a:ext cx="5029200" cy="1588"/>
          </a:xfrm>
          <a:prstGeom prst="line">
            <a:avLst/>
          </a:prstGeom>
          <a:ln w="38100">
            <a:solidFill>
              <a:srgbClr val="003FBC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1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285875" y="4114800"/>
          <a:ext cx="552450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599" name="Equation" r:id="rId3" imgW="126720" imgH="139680" progId="Equation.DSMT4">
                  <p:embed/>
                </p:oleObj>
              </mc:Choice>
              <mc:Fallback>
                <p:oleObj name="Equation" r:id="rId3" imgW="126720" imgH="1396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75" y="4114800"/>
                        <a:ext cx="552450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3"/>
          <p:cNvGraphicFramePr>
            <a:graphicFrameLocks noChangeAspect="1"/>
          </p:cNvGraphicFramePr>
          <p:nvPr/>
        </p:nvGraphicFramePr>
        <p:xfrm>
          <a:off x="8207375" y="4121150"/>
          <a:ext cx="49847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0" name="Equation" r:id="rId5" imgW="114120" imgH="139680" progId="Equation.DSMT4">
                  <p:embed/>
                </p:oleObj>
              </mc:Choice>
              <mc:Fallback>
                <p:oleObj name="Equation" r:id="rId5" imgW="114120" imgH="13968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07375" y="4121150"/>
                        <a:ext cx="498475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Object 3"/>
          <p:cNvGraphicFramePr>
            <a:graphicFrameLocks noChangeAspect="1"/>
          </p:cNvGraphicFramePr>
          <p:nvPr/>
        </p:nvGraphicFramePr>
        <p:xfrm>
          <a:off x="3200400" y="1822450"/>
          <a:ext cx="552450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1" name="Equation" r:id="rId7" imgW="126720" imgH="177480" progId="Equation.DSMT4">
                  <p:embed/>
                </p:oleObj>
              </mc:Choice>
              <mc:Fallback>
                <p:oleObj name="Equation" r:id="rId7" imgW="126720" imgH="177480" progId="Equation.DSMT4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1822450"/>
                        <a:ext cx="552450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3"/>
          <p:cNvGraphicFramePr>
            <a:graphicFrameLocks noChangeAspect="1"/>
          </p:cNvGraphicFramePr>
          <p:nvPr/>
        </p:nvGraphicFramePr>
        <p:xfrm>
          <a:off x="2133600" y="5638800"/>
          <a:ext cx="496887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2" name="Equation" r:id="rId9" imgW="114120" imgH="139680" progId="Equation.DSMT4">
                  <p:embed/>
                </p:oleObj>
              </mc:Choice>
              <mc:Fallback>
                <p:oleObj name="Equation" r:id="rId9" imgW="114120" imgH="13968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5638800"/>
                        <a:ext cx="496887" cy="608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3"/>
          <p:cNvGraphicFramePr>
            <a:graphicFrameLocks noChangeAspect="1"/>
          </p:cNvGraphicFramePr>
          <p:nvPr/>
        </p:nvGraphicFramePr>
        <p:xfrm>
          <a:off x="5257800" y="5105400"/>
          <a:ext cx="608012" cy="774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603" name="Equation" r:id="rId11" imgW="139680" imgH="177480" progId="Equation.DSMT4">
                  <p:embed/>
                </p:oleObj>
              </mc:Choice>
              <mc:Fallback>
                <p:oleObj name="Equation" r:id="rId11" imgW="139680" imgH="177480" progId="Equation.DSMT4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5105400"/>
                        <a:ext cx="608012" cy="774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3" name="Рисунок 32" descr="Угольник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2011160" flipV="1">
            <a:off x="4372793" y="3122125"/>
            <a:ext cx="1485900" cy="2209800"/>
          </a:xfrm>
          <a:prstGeom prst="rect">
            <a:avLst/>
          </a:prstGeom>
        </p:spPr>
      </p:pic>
      <p:pic>
        <p:nvPicPr>
          <p:cNvPr id="35" name="Рисунок 34" descr="Угольник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5400000" flipV="1">
            <a:off x="6000750" y="4667250"/>
            <a:ext cx="1485900" cy="2209800"/>
          </a:xfrm>
          <a:prstGeom prst="rect">
            <a:avLst/>
          </a:prstGeom>
        </p:spPr>
      </p:pic>
      <p:pic>
        <p:nvPicPr>
          <p:cNvPr id="36" name="Рисунок 35" descr="Угольник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 rot="16200000" flipV="1">
            <a:off x="1276350" y="3219450"/>
            <a:ext cx="1485900" cy="22098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Другая 22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FFC000"/>
      </a:accent1>
      <a:accent2>
        <a:srgbClr val="E1D5A3"/>
      </a:accent2>
      <a:accent3>
        <a:srgbClr val="FF0000"/>
      </a:accent3>
      <a:accent4>
        <a:srgbClr val="6585CF"/>
      </a:accent4>
      <a:accent5>
        <a:srgbClr val="7E6BC9"/>
      </a:accent5>
      <a:accent6>
        <a:srgbClr val="92D050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2902</TotalTime>
  <Words>107</Words>
  <Application>Microsoft Office PowerPoint</Application>
  <PresentationFormat>Экран (4:3)</PresentationFormat>
  <Paragraphs>48</Paragraphs>
  <Slides>12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2" baseType="lpstr">
      <vt:lpstr>Arial</vt:lpstr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Апекс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Что же мы видим еще, кроме 4-х прямых углов?</vt:lpstr>
      <vt:lpstr>   Запишем определение: две прямые,  образующие при пересечении прямые углы, называют перпендикулярными. </vt:lpstr>
      <vt:lpstr>Презентация PowerPoint</vt:lpstr>
      <vt:lpstr>Презентация PowerPoint</vt:lpstr>
      <vt:lpstr> Задание 2  Определите «на глаз», какие пары прямых перпендикулярны, сделайте запись в тетрадях. </vt:lpstr>
      <vt:lpstr> Задание 3 ( 1 случай) Постройте прямую, перпендикулярную данной прямой a и проходящую через данную точку А. </vt:lpstr>
      <vt:lpstr> Задание 3 ( 2 случай) Постройте прямую, перпендикулярную данной прямой a и проходящую через данную точку А. </vt:lpstr>
      <vt:lpstr>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Правило (“фонтана”)</dc:title>
  <dc:creator>pc</dc:creator>
  <cp:lastModifiedBy>Ефимовы-Сойни</cp:lastModifiedBy>
  <cp:revision>308</cp:revision>
  <dcterms:modified xsi:type="dcterms:W3CDTF">2020-04-13T08:10:28Z</dcterms:modified>
</cp:coreProperties>
</file>